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4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9593F-21FA-07BE-221C-5967AB95F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7B0AF8-FFF3-A413-3131-732E37047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05B3B-B95D-DB6B-87C8-4661E0C65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99218-7CBF-E2D9-3BB1-AE37559FD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0717C-67F0-CB71-C2AD-A5A3E356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67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7BC64-F522-7252-3037-E3C65563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4AB2E-793F-ACEA-7AB1-46AAD38A4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5BC8B-3E0C-5CBA-8BDF-1C93C6B3C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76BCD-62A5-F51C-F425-412A2F908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A2B91-C05D-8365-DA7A-B76685E8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90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E43D8-350B-3DB3-8462-C1D127F3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416D3-4A0C-BBFE-F066-334FA119F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1F704-49AC-A210-EE05-72E15491F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8643B-6633-FB3A-100B-38CB4E1B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FC5CA-67EB-1246-7D64-9BA668518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1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B31AC-9AF0-3AAF-142D-3B20F93A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3183-0892-24CD-77D5-D04B671A8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9CC02-9C32-4D0D-198B-CD277F4E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5F3B9-984F-C54D-B9A3-BE199D1F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07DC09-76F4-8855-2D7F-EC8FBBAB0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9A505-C199-4158-1106-87575424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8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3E8B1-9C0A-A069-741A-61C8FBD2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2727A-50F2-14BA-4A3C-AB2EFF94C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A7CC47-256A-7923-236D-87BC82C56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75A49E-00B1-9258-5FF3-3041DDA33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83DD52-68BC-2062-D2DA-A0A2D1BD92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A0769-99FB-B5EA-B323-821DC10C3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AE06FB-FBB4-8E88-03AD-CF0C3E01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469C0D-A415-2E31-9829-02164F12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4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E7970-5C2E-40F4-20EC-0A29DC1E1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A5E60F-5FC7-C00B-C0BD-68402E95D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CC4158-BCF6-B3EF-2B2D-AB59DB0D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87829-60A2-1D78-C36C-5989E5044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86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5A079C-1BD1-CFB9-4571-4D380371A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5E977-30CA-1F25-4185-3F63140F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68879-6989-CB0D-D140-3C45333CF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51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B36A7-DEBD-1825-99F7-E55E4FBB3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24E88-8A3A-72BD-DF53-CC32E7C58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A363C-E692-4C6A-E893-72603179A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9C4D50-2190-A960-9033-9F6006B1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E292D-DBE6-3AE3-A91C-33B9B8243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9F65EC-CF40-C0BB-FE5A-E815525B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06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1ED89-F50A-FD56-5259-F6F601C8B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52A239-4859-7B26-6EC1-89D9C39FE2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D5FA1-F113-197A-8AE5-4DDFE7D01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08FF-7F55-6FD3-0358-A31AE971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05B7F-6336-06B7-A257-E30229473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D79E4-7A50-634A-4422-F1843812E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9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4DBE7-0C3E-A530-B659-26FF8595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EAB95-59B6-3BE0-E78F-9CD968AFF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C0EAA-86FD-B314-A632-B33135C95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67F8-5881-BA74-51EA-E364750D8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01CEB-6DE1-D23E-4AD5-47109D2A2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1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142C70-3704-ADF2-3F54-CFE00CECE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95C1C9-E976-EF0C-C600-D5AAAD125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31F01-4C80-FAF3-9707-6029CA9E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3FACB-D064-A769-42EF-22CEA9E7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ABD6B-E76D-6D74-6722-F0C19A7AD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95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32994C-5C46-B9A7-BBBC-DF199CE19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43475-32F3-53CE-CA7F-8CAEC53ED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412BE-FB31-116D-2560-9B8E0EB60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19CDE-C8BF-47FF-A449-DE8852FC69EA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82E5C-F871-4AD6-83A3-6AED6A27A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25C04-852E-8585-7B5D-37DA95B7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18A39-AA2A-47D8-8BF2-39DFA24B4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28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543E5-CD09-B568-F167-751573D68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190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6600" b="1" dirty="0"/>
              <a:t>NATIONAL SCHOOL BUILDING INVENTORY (RESULT)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6B8CA2-397B-DF07-DF79-8697502397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2545"/>
            <a:ext cx="9144000" cy="1655762"/>
          </a:xfrm>
        </p:spPr>
        <p:txBody>
          <a:bodyPr/>
          <a:lstStyle/>
          <a:p>
            <a:r>
              <a:rPr lang="en-US" dirty="0"/>
              <a:t>SY 2021-2022</a:t>
            </a:r>
          </a:p>
        </p:txBody>
      </p:sp>
    </p:spTree>
    <p:extLst>
      <p:ext uri="{BB962C8B-B14F-4D97-AF65-F5344CB8AC3E}">
        <p14:creationId xmlns:p14="http://schemas.microsoft.com/office/powerpoint/2010/main" val="3188860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401215" y="242596"/>
            <a:ext cx="8565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NUMBER OF BUILDING BY CONDITION SY 2021-2022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412129"/>
              </p:ext>
            </p:extLst>
          </p:nvPr>
        </p:nvGraphicFramePr>
        <p:xfrm>
          <a:off x="404326" y="868956"/>
          <a:ext cx="11383348" cy="5811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837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1233121329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010532419"/>
                    </a:ext>
                  </a:extLst>
                </a:gridCol>
              </a:tblGrid>
              <a:tr h="624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2019-2020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GOOD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104,370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111,346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-6,976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NEEDS MINOR REPAIR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99,915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99,695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NEEDS MAJOR REPAIR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89,043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80,321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8,722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On-going Construction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1,983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5,817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-3,834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56214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For Completion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1,538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2,429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-891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659502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For Condemnation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21,696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15,334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6,362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9514124"/>
                  </a:ext>
                </a:extLst>
              </a:tr>
              <a:tr h="818404">
                <a:tc>
                  <a:txBody>
                    <a:bodyPr/>
                    <a:lstStyle/>
                    <a:p>
                      <a:r>
                        <a:rPr lang="en-US" dirty="0"/>
                        <a:t>Condemned / For Demolition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8,746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13,174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-4,428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984331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b="1" dirty="0"/>
                        <a:t>GRAND 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327,291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328,116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825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245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3356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401215" y="242596"/>
            <a:ext cx="8565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NUMBER OF BUILDING BY CONDITION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312461"/>
              </p:ext>
            </p:extLst>
          </p:nvPr>
        </p:nvGraphicFramePr>
        <p:xfrm>
          <a:off x="1076128" y="868956"/>
          <a:ext cx="9896670" cy="5811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8335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4948335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</a:tblGrid>
              <a:tr h="624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GOOD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104,370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NEEDS MINOR REPAIR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99,915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NEEDS MAJOR REPAIR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89,043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On-going Construction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1,983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56214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For Completion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1,538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659502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For Condemnation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21,696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9514124"/>
                  </a:ext>
                </a:extLst>
              </a:tr>
              <a:tr h="818404">
                <a:tc>
                  <a:txBody>
                    <a:bodyPr/>
                    <a:lstStyle/>
                    <a:p>
                      <a:r>
                        <a:rPr lang="en-US" dirty="0"/>
                        <a:t>Condemned / For Demolition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8,746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984331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b="1" dirty="0"/>
                        <a:t>GRAND 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327,291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245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409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401215" y="242596"/>
            <a:ext cx="10217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NUMBER OF BUILDING BY YEAR COMPLETED/IMPLEMENTED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09526"/>
              </p:ext>
            </p:extLst>
          </p:nvPr>
        </p:nvGraphicFramePr>
        <p:xfrm>
          <a:off x="1076128" y="868956"/>
          <a:ext cx="9896670" cy="5811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8335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4948335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</a:tblGrid>
              <a:tr h="6241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BY 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Year 1950 and Below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2,545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1951 to 1980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50,130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1981 to 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85,080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2001 to 2010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70,445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56214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2011 and Above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108,131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6595028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dirty="0"/>
                        <a:t>For Completion / On-</a:t>
                      </a:r>
                      <a:r>
                        <a:rPr lang="en-US" dirty="0" err="1"/>
                        <a:t>goind</a:t>
                      </a:r>
                      <a:r>
                        <a:rPr lang="en-US" dirty="0"/>
                        <a:t> construction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2,0022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9514124"/>
                  </a:ext>
                </a:extLst>
              </a:tr>
              <a:tr h="818404">
                <a:tc>
                  <a:txBody>
                    <a:bodyPr/>
                    <a:lstStyle/>
                    <a:p>
                      <a:r>
                        <a:rPr lang="en-US" dirty="0"/>
                        <a:t>No Year Inputted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8,938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984331"/>
                  </a:ext>
                </a:extLst>
              </a:tr>
              <a:tr h="624170">
                <a:tc>
                  <a:txBody>
                    <a:bodyPr/>
                    <a:lstStyle/>
                    <a:p>
                      <a:r>
                        <a:rPr lang="en-US" b="1" dirty="0"/>
                        <a:t>GRAND 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327,291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245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724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401215" y="242596"/>
            <a:ext cx="10217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NUMBER OF BUILDING BY STOREY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12933"/>
              </p:ext>
            </p:extLst>
          </p:nvPr>
        </p:nvGraphicFramePr>
        <p:xfrm>
          <a:off x="1076128" y="868956"/>
          <a:ext cx="9896670" cy="5572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8335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4948335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</a:tblGrid>
              <a:tr h="4327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STOREY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r>
                        <a:rPr lang="en-US" sz="1800" b="1" dirty="0"/>
                        <a:t>STOREY 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295,643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r>
                        <a:rPr lang="en-US" sz="1800" b="1" dirty="0"/>
                        <a:t>STOREY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22,656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r>
                        <a:rPr lang="en-US" sz="1800" b="1" dirty="0"/>
                        <a:t>STOREY 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4,190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r>
                        <a:rPr lang="en-US" sz="1800" b="1" dirty="0"/>
                        <a:t>STOREY 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4,598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562148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r>
                        <a:rPr lang="en-US" sz="1800" b="1" dirty="0"/>
                        <a:t>STOREY 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115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6595028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r>
                        <a:rPr lang="en-US" sz="1800" b="1" dirty="0"/>
                        <a:t>STOREY 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73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9514124"/>
                  </a:ext>
                </a:extLst>
              </a:tr>
              <a:tr h="5674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STOREY 7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984331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STOREY 8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245389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STOREY 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958949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STOREY 10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8404063"/>
                  </a:ext>
                </a:extLst>
              </a:tr>
              <a:tr h="432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GRAND TOTA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327,291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1400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63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1038805" y="223935"/>
            <a:ext cx="10328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NUMBER OF BUILDING WITHOUT NUMBER OF ROOMS INPUTTED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551000"/>
              </p:ext>
            </p:extLst>
          </p:nvPr>
        </p:nvGraphicFramePr>
        <p:xfrm>
          <a:off x="1038805" y="1130213"/>
          <a:ext cx="9896670" cy="4804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8335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4948335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</a:tblGrid>
              <a:tr h="9608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960811">
                <a:tc>
                  <a:txBody>
                    <a:bodyPr/>
                    <a:lstStyle/>
                    <a:p>
                      <a:r>
                        <a:rPr lang="en-US" dirty="0"/>
                        <a:t>GOOD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1,175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960811">
                <a:tc>
                  <a:txBody>
                    <a:bodyPr/>
                    <a:lstStyle/>
                    <a:p>
                      <a:r>
                        <a:rPr lang="en-US" dirty="0"/>
                        <a:t>NEEDS MINOR REPAIR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1,191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960811">
                <a:tc>
                  <a:txBody>
                    <a:bodyPr/>
                    <a:lstStyle/>
                    <a:p>
                      <a:r>
                        <a:rPr lang="en-US" dirty="0"/>
                        <a:t>NEEDS MAJOR REPAIR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  <a:tr h="960811">
                <a:tc>
                  <a:txBody>
                    <a:bodyPr/>
                    <a:lstStyle/>
                    <a:p>
                      <a:r>
                        <a:rPr lang="en-US" b="1" dirty="0"/>
                        <a:t>GRAND 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3,562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245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509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1813248" y="839756"/>
            <a:ext cx="8565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NUMBER OF INSTRUCTIONAL ROOMS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148740"/>
              </p:ext>
            </p:extLst>
          </p:nvPr>
        </p:nvGraphicFramePr>
        <p:xfrm>
          <a:off x="339012" y="1709954"/>
          <a:ext cx="11383348" cy="359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837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1233121329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010532419"/>
                    </a:ext>
                  </a:extLst>
                </a:gridCol>
              </a:tblGrid>
              <a:tr h="8997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2019-2020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ELEMENTARY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423,724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471,110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-47,386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JUNIOR HIGH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167,281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181,532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-14,251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SENIOR HIGH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61,428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57,442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3,986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77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1682620" y="65316"/>
            <a:ext cx="8565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NUMBER OF INSTRUCTIONAL ROOMS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1DE367-9C99-378A-BD5F-C7FE8A3C8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088384"/>
              </p:ext>
            </p:extLst>
          </p:nvPr>
        </p:nvGraphicFramePr>
        <p:xfrm>
          <a:off x="175726" y="588534"/>
          <a:ext cx="11860760" cy="62041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5001">
                  <a:extLst>
                    <a:ext uri="{9D8B030D-6E8A-4147-A177-3AD203B41FA5}">
                      <a16:colId xmlns:a16="http://schemas.microsoft.com/office/drawing/2014/main" val="3109582729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1753879770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3535019933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371969265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3857435416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2321496902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3311800797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1774488617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2610997526"/>
                    </a:ext>
                  </a:extLst>
                </a:gridCol>
                <a:gridCol w="1191751">
                  <a:extLst>
                    <a:ext uri="{9D8B030D-6E8A-4147-A177-3AD203B41FA5}">
                      <a16:colId xmlns:a16="http://schemas.microsoft.com/office/drawing/2014/main" val="3284782611"/>
                    </a:ext>
                  </a:extLst>
                </a:gridCol>
              </a:tblGrid>
              <a:tr h="21643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Region</a:t>
                      </a:r>
                      <a:endParaRPr lang="en-US" sz="18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Elementary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Junior High School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Senior High School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73522"/>
                  </a:ext>
                </a:extLst>
              </a:tr>
              <a:tr h="216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2021-2022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2019-2020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Difference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2021-2022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2019-2020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Difference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2021-2022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2019-2020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Difference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97337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26,146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28,037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-1891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10,321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11,393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-1072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4,297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4,126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171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502029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II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19,781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21,873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-2092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7,591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8,171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-580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3,047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2,857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190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995157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III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44,879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46,677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-1798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18,482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20,367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solidFill>
                            <a:srgbClr val="FF0000"/>
                          </a:solidFill>
                          <a:effectLst/>
                        </a:rPr>
                        <a:t>-1885</a:t>
                      </a:r>
                      <a:endParaRPr lang="en-US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5,980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5,756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224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761633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IV-A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44,440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46,451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-2011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17,924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19,396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solidFill>
                            <a:srgbClr val="FF0000"/>
                          </a:solidFill>
                          <a:effectLst/>
                        </a:rPr>
                        <a:t>-1472</a:t>
                      </a:r>
                      <a:endParaRPr lang="en-US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6,068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5,656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412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71143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IV-B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16,870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19,407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-2537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6,621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6,767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-146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2,687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2,367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321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598959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V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33,324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35,795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-2471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12,446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13,048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-601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5,015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4,790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225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75955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39,913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42,709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-2796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15,630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16,964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-1333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6,307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5,991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316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560793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33,470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36,920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-3450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12,619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14,119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-1500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4,831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4,618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213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003329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27,940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33,663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-5723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9,910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10,810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-901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4,205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3,911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295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325597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IX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19,622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21,488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-1866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7,066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7,241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-175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2,419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2,244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174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476488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X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18,800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24,008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solidFill>
                            <a:srgbClr val="FF0000"/>
                          </a:solidFill>
                          <a:effectLst/>
                        </a:rPr>
                        <a:t>-5208</a:t>
                      </a:r>
                      <a:endParaRPr lang="en-US" sz="11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7,957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8,606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-649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2,939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2,783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156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588033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XI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21,918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22,591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-673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9,034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9,042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3,159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2,519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640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39432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XII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17,482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20,718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-3236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7,854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8,270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-416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2,928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2,762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167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80999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CARAGA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14,238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16,415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-2177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5,786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6,254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-468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2,370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2,263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107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282443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BARMM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13,386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14,742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-1356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3,019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2,881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139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 839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 706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132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76092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CAR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10,027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12,178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-2151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3,406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3,521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-114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1,320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1,028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292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872405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NCR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21,488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27,437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-5949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11,614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14,683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-3069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3,018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3,068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-50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2347"/>
                  </a:ext>
                </a:extLst>
              </a:tr>
              <a:tr h="32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Grand Total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423,724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471,110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-47386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167,281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181,532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-14251</a:t>
                      </a:r>
                      <a:endParaRPr 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  61,428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  57,442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3986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60" marR="7260" marT="726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006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28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1813248" y="457201"/>
            <a:ext cx="8565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Number of Existing Number of Water and Sanitation Facilities (WATSAN)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259124"/>
              </p:ext>
            </p:extLst>
          </p:nvPr>
        </p:nvGraphicFramePr>
        <p:xfrm>
          <a:off x="339012" y="1709954"/>
          <a:ext cx="11383348" cy="359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837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1233121329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010532419"/>
                    </a:ext>
                  </a:extLst>
                </a:gridCol>
              </a:tblGrid>
              <a:tr h="8997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2019-2020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ELEMENTARY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538,386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464,399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73,987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JUNIOR HIGH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191,980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167,420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24,560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SENIOR HIGH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71,888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48,741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23,147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4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C9CB5D-E32F-3036-2EE6-AD0E8E654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426066"/>
              </p:ext>
            </p:extLst>
          </p:nvPr>
        </p:nvGraphicFramePr>
        <p:xfrm>
          <a:off x="247262" y="578498"/>
          <a:ext cx="11697476" cy="6120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3588">
                  <a:extLst>
                    <a:ext uri="{9D8B030D-6E8A-4147-A177-3AD203B41FA5}">
                      <a16:colId xmlns:a16="http://schemas.microsoft.com/office/drawing/2014/main" val="1312626987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47711004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4227157684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01374743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471438553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3477315520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54092531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283943287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561399717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3758168141"/>
                    </a:ext>
                  </a:extLst>
                </a:gridCol>
              </a:tblGrid>
              <a:tr h="306044">
                <a:tc rowSpan="2">
                  <a:txBody>
                    <a:bodyPr/>
                    <a:lstStyle/>
                    <a:p>
                      <a:r>
                        <a:rPr lang="en-US" sz="1100" b="1" dirty="0"/>
                        <a:t>Region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Elementary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Junior High School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Senior High School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04300"/>
                  </a:ext>
                </a:extLst>
              </a:tr>
              <a:tr h="3060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2021-2022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2019-2020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Difference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2021-2022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2019-2020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Difference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2021-2022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2019-2020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Difference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50819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35,705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31,951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3,754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12,664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11,772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892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5,211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3,973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1,238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690075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28,376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24,894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3,482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9,076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8,470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606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3,580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2,760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820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73669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III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59,116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51,790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7,326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20,778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17,292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3,486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6,882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4,591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2,291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23557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IV-A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59,983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53,822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6,161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21,069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18,805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2,264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7,822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5,802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2,020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95093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IV-Ba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22,364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18,953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3,411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8,353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6,962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1,391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3,370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2,152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1,218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500733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41,153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34,543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6,610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14,270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11,158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3,112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5,732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3,330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2,402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662000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54,922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46,073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8,849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17,101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14,993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2,108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6,815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4,514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2,301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795940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38,069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33,264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4,805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12,859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11,260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1,599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5,015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3,215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1,800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08581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33,604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30,011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3,593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10,738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9,562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1,176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4,692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3,351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1,341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757153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IX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21,021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17,055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3,966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7,423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6,551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872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2,553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1,684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869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610411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X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28,689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23,516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5,173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10,303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9,276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1,027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3,832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2,648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1,184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875162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XI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26,212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22,277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3,935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10,836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9,891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945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3,723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2,408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1,315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220080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XII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25,115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23,785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1,330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10,043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9,419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624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3,667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2,552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1,115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183361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CARAGA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17,325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14,947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2,378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7,423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6,455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968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3,319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2,165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1,154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824105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BARMM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10,250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7,585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2,665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1,957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1,246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711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497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217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280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887800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CAR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11,254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9,571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1,683 </a:t>
                      </a:r>
                      <a:endParaRPr lang="en-US" sz="11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4,139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3,211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928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1,649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   846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803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414330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NCR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25,228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20,362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4,866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12,949 </a:t>
                      </a:r>
                      <a:endParaRPr lang="en-US" sz="11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11,097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1,852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3,528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                       2,533 </a:t>
                      </a:r>
                      <a:endParaRPr lang="en-US" sz="11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                          995 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02512"/>
                  </a:ext>
                </a:extLst>
              </a:tr>
              <a:tr h="30604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Grand Total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>
                          <a:effectLst/>
                        </a:rPr>
                        <a:t>                  538,386 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464,399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73,987 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191,980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167,420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24,560 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>
                          <a:effectLst/>
                        </a:rPr>
                        <a:t>                    71,888 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48,741 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          23,147 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0288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1EBEA06-FC6D-A22E-B5A8-ED26EBFB5758}"/>
              </a:ext>
            </a:extLst>
          </p:cNvPr>
          <p:cNvSpPr txBox="1"/>
          <p:nvPr/>
        </p:nvSpPr>
        <p:spPr>
          <a:xfrm>
            <a:off x="716124" y="139962"/>
            <a:ext cx="10321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Number of Existing Number of Water and Sanitation Facilities (WATSAN)</a:t>
            </a:r>
          </a:p>
        </p:txBody>
      </p:sp>
    </p:spTree>
    <p:extLst>
      <p:ext uri="{BB962C8B-B14F-4D97-AF65-F5344CB8AC3E}">
        <p14:creationId xmlns:p14="http://schemas.microsoft.com/office/powerpoint/2010/main" val="3626072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6D101B-9373-008F-F2C1-C7E947AB0636}"/>
              </a:ext>
            </a:extLst>
          </p:cNvPr>
          <p:cNvSpPr txBox="1"/>
          <p:nvPr/>
        </p:nvSpPr>
        <p:spPr>
          <a:xfrm>
            <a:off x="1813248" y="457201"/>
            <a:ext cx="8565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NUMBER OF FURNITURES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28C10AC-9224-ADDC-2DDC-D6AA00E0C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757241"/>
              </p:ext>
            </p:extLst>
          </p:nvPr>
        </p:nvGraphicFramePr>
        <p:xfrm>
          <a:off x="339012" y="1709954"/>
          <a:ext cx="11383348" cy="359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837">
                  <a:extLst>
                    <a:ext uri="{9D8B030D-6E8A-4147-A177-3AD203B41FA5}">
                      <a16:colId xmlns:a16="http://schemas.microsoft.com/office/drawing/2014/main" val="384903478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548569141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1233121329"/>
                    </a:ext>
                  </a:extLst>
                </a:gridCol>
                <a:gridCol w="2845837">
                  <a:extLst>
                    <a:ext uri="{9D8B030D-6E8A-4147-A177-3AD203B41FA5}">
                      <a16:colId xmlns:a16="http://schemas.microsoft.com/office/drawing/2014/main" val="2010532419"/>
                    </a:ext>
                  </a:extLst>
                </a:gridCol>
              </a:tblGrid>
              <a:tr h="8997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BUILDING CONDITION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2021-2020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 2019-2020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4673610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ELEMENTARY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11,212,354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11,512629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-300,275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0649240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JUNIOR HIGH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5,468,020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5,736,662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-268,642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928068"/>
                  </a:ext>
                </a:extLst>
              </a:tr>
              <a:tr h="899791">
                <a:tc>
                  <a:txBody>
                    <a:bodyPr/>
                    <a:lstStyle/>
                    <a:p>
                      <a:r>
                        <a:rPr lang="en-US" dirty="0"/>
                        <a:t>SENIOR HIGH 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2,008,922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1,634,618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374,304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625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83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C9CB5D-E32F-3036-2EE6-AD0E8E654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575835"/>
              </p:ext>
            </p:extLst>
          </p:nvPr>
        </p:nvGraphicFramePr>
        <p:xfrm>
          <a:off x="181948" y="434649"/>
          <a:ext cx="11697476" cy="6218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3588">
                  <a:extLst>
                    <a:ext uri="{9D8B030D-6E8A-4147-A177-3AD203B41FA5}">
                      <a16:colId xmlns:a16="http://schemas.microsoft.com/office/drawing/2014/main" val="1312626987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47711004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4227157684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01374743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471438553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3477315520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540925311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1283943287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561399717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3758168141"/>
                    </a:ext>
                  </a:extLst>
                </a:gridCol>
              </a:tblGrid>
              <a:tr h="259810">
                <a:tc rowSpan="2">
                  <a:txBody>
                    <a:bodyPr/>
                    <a:lstStyle/>
                    <a:p>
                      <a:r>
                        <a:rPr lang="en-US" sz="1100" b="1" dirty="0"/>
                        <a:t>Region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Elementary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Junior High School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Senior High School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004300"/>
                  </a:ext>
                </a:extLst>
              </a:tr>
              <a:tr h="2598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2021-2022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2019-2020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Difference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2021-2022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SY 2019-2020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Difference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2021-2022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>
                          <a:effectLst/>
                        </a:rPr>
                        <a:t>SY 2019-2020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</a:rPr>
                        <a:t>Difference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150819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576,948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612,829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-35,881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323,905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360,113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-36,208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135,437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118,281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17,156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690075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399,203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403,738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-4,535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204,551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210,930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-6,379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93,337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81,557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11,780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73669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III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1,274,499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1,289,886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-15,387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599,072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624,220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-25,148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205,711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155,331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50,380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323557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IV-A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1,491,434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1,490,243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1,191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666,064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700,174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-34,110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225,251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197,977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27,274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895093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IV-Ba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412,348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429,699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-17,351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204,836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201,946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2,890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76,516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58,933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17,583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500733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717,948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774,493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-56,545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307,378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336,574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-29,196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120,295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103,928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16,367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662000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842,789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849,348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-6,559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467,147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494,493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-27,345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196,054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159,647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36,406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795940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867,764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948,173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-80,409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423,212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445,748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-22,536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160,153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127,809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32,344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08581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VIII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606,839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649,390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-42,551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346,612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338,831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7,781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147,446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115,166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32,280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757153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IX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475,398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463,815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11,583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214,195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218,754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-4,559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77,543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59,818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17,725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610411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X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575,123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595,525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-20,402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289,618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306,048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-16,429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110,968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88,964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22,003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875162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Region XI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656,066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687,207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-31,141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337,275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365,402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-28,127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107,008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84,817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22,191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220080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effectLst/>
                        </a:rPr>
                        <a:t>Region XII</a:t>
                      </a:r>
                      <a:endParaRPr lang="en-US" sz="11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514,788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592,682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-77,894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262,135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296,280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-34,145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99,821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82,960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16,861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183361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CARAGA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361,426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372,122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-10,696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180,031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197,066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-17,035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77,361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65,076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12,285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824105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BARMM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330,245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261,120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69,125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81,841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64,004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17,837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23,456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12,850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10,606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887800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CAR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206,457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218,429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-11,972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93,142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96,733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-3,591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35,588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27,894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7,694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414330"/>
                  </a:ext>
                </a:extLst>
              </a:tr>
              <a:tr h="319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NCR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903,079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873,930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29,149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467,006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479,346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-12,340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116,977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Calibri" panose="020F0502020204030204" pitchFamily="34" charset="0"/>
                        </a:rPr>
                        <a:t>93,610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23,367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02512"/>
                  </a:ext>
                </a:extLst>
              </a:tr>
              <a:tr h="2598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Grand Total</a:t>
                      </a:r>
                      <a:endParaRPr lang="en-US" sz="11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93" marR="7493" marT="749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11,212,354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11,512,629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-300,275</a:t>
                      </a:r>
                    </a:p>
                  </a:txBody>
                  <a:tcPr marL="7620" marR="7620" marT="762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5,468,020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5,736,662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-268,642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2,008,922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1,634,618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374,304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0288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1EBEA06-FC6D-A22E-B5A8-ED26EBFB5758}"/>
              </a:ext>
            </a:extLst>
          </p:cNvPr>
          <p:cNvSpPr txBox="1"/>
          <p:nvPr/>
        </p:nvSpPr>
        <p:spPr>
          <a:xfrm>
            <a:off x="734785" y="65317"/>
            <a:ext cx="10321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Number of Existing Number of Water and Sanitation Facilities (WATSAN)</a:t>
            </a:r>
          </a:p>
        </p:txBody>
      </p:sp>
    </p:spTree>
    <p:extLst>
      <p:ext uri="{BB962C8B-B14F-4D97-AF65-F5344CB8AC3E}">
        <p14:creationId xmlns:p14="http://schemas.microsoft.com/office/powerpoint/2010/main" val="3521989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1327</Words>
  <Application>Microsoft Office PowerPoint</Application>
  <PresentationFormat>Widescreen</PresentationFormat>
  <Paragraphs>746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NATIONAL SCHOOL BUILDING INVENTORY (RESULT)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SCHOOL BUILDING INVENTORY (RESULT)</dc:title>
  <dc:creator>Julius Briones</dc:creator>
  <cp:lastModifiedBy>ard.aa2deped13@gmail.com</cp:lastModifiedBy>
  <cp:revision>23</cp:revision>
  <dcterms:created xsi:type="dcterms:W3CDTF">2022-09-15T02:08:51Z</dcterms:created>
  <dcterms:modified xsi:type="dcterms:W3CDTF">2022-09-19T00:48:01Z</dcterms:modified>
</cp:coreProperties>
</file>